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2"/>
  </p:notesMasterIdLst>
  <p:handoutMasterIdLst>
    <p:handoutMasterId r:id="rId53"/>
  </p:handoutMasterIdLst>
  <p:sldIdLst>
    <p:sldId id="555" r:id="rId2"/>
    <p:sldId id="824" r:id="rId3"/>
    <p:sldId id="734" r:id="rId4"/>
    <p:sldId id="747" r:id="rId5"/>
    <p:sldId id="769" r:id="rId6"/>
    <p:sldId id="852" r:id="rId7"/>
    <p:sldId id="771" r:id="rId8"/>
    <p:sldId id="770" r:id="rId9"/>
    <p:sldId id="817" r:id="rId10"/>
    <p:sldId id="854" r:id="rId11"/>
    <p:sldId id="772" r:id="rId12"/>
    <p:sldId id="759" r:id="rId13"/>
    <p:sldId id="823" r:id="rId14"/>
    <p:sldId id="819" r:id="rId15"/>
    <p:sldId id="820" r:id="rId16"/>
    <p:sldId id="822" r:id="rId17"/>
    <p:sldId id="758" r:id="rId18"/>
    <p:sldId id="855" r:id="rId19"/>
    <p:sldId id="821" r:id="rId20"/>
    <p:sldId id="818" r:id="rId21"/>
    <p:sldId id="826" r:id="rId22"/>
    <p:sldId id="825" r:id="rId23"/>
    <p:sldId id="827" r:id="rId24"/>
    <p:sldId id="778" r:id="rId25"/>
    <p:sldId id="836" r:id="rId26"/>
    <p:sldId id="828" r:id="rId27"/>
    <p:sldId id="853" r:id="rId28"/>
    <p:sldId id="779" r:id="rId29"/>
    <p:sldId id="829" r:id="rId30"/>
    <p:sldId id="831" r:id="rId31"/>
    <p:sldId id="830" r:id="rId32"/>
    <p:sldId id="780" r:id="rId33"/>
    <p:sldId id="856" r:id="rId34"/>
    <p:sldId id="782" r:id="rId35"/>
    <p:sldId id="834" r:id="rId36"/>
    <p:sldId id="833" r:id="rId37"/>
    <p:sldId id="832" r:id="rId38"/>
    <p:sldId id="835" r:id="rId39"/>
    <p:sldId id="857" r:id="rId40"/>
    <p:sldId id="838" r:id="rId41"/>
    <p:sldId id="841" r:id="rId42"/>
    <p:sldId id="842" r:id="rId43"/>
    <p:sldId id="843" r:id="rId44"/>
    <p:sldId id="844" r:id="rId45"/>
    <p:sldId id="845" r:id="rId46"/>
    <p:sldId id="848" r:id="rId47"/>
    <p:sldId id="846" r:id="rId48"/>
    <p:sldId id="849" r:id="rId49"/>
    <p:sldId id="847" r:id="rId50"/>
    <p:sldId id="850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6650"/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7"/>
    <p:restoredTop sz="86607"/>
  </p:normalViewPr>
  <p:slideViewPr>
    <p:cSldViewPr>
      <p:cViewPr varScale="1">
        <p:scale>
          <a:sx n="100" d="100"/>
          <a:sy n="100" d="100"/>
        </p:scale>
        <p:origin x="2952" y="16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‹N›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11/23/20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‹N›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99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13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534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554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591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36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0550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68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363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646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noProof="0" dirty="0"/>
              <a:t>CEGE0096: Geospatial Programming</a:t>
            </a:r>
          </a:p>
          <a:p>
            <a:pPr algn="ctr"/>
            <a:r>
              <a:rPr lang="en-US" sz="3600" b="1" noProof="0" dirty="0"/>
              <a:t>Lecture 9: Algorithms</a:t>
            </a:r>
          </a:p>
          <a:p>
            <a:pPr algn="ctr"/>
            <a:endParaRPr lang="en-US" sz="2400" b="1" i="1" noProof="0" dirty="0"/>
          </a:p>
          <a:p>
            <a:pPr algn="ctr"/>
            <a:r>
              <a:rPr lang="en-US" sz="2400" b="1" i="1" noProof="0" dirty="0"/>
              <a:t>Dr. Aldo Lipani</a:t>
            </a:r>
            <a:endParaRPr lang="en-US" sz="2400" b="1" noProof="0" dirty="0"/>
          </a:p>
          <a:p>
            <a:endParaRPr lang="en-US" sz="2400" noProof="0" dirty="0"/>
          </a:p>
          <a:p>
            <a:endParaRPr lang="en-US" sz="2400" noProof="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5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noProof="0" dirty="0"/>
                  <a:t>: constant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: logarithmic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: linear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: linearithmic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noProof="0" dirty="0"/>
                  <a:t>: quadratic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noProof="0" dirty="0"/>
                  <a:t>: cubic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: exponential</a:t>
                </a:r>
              </a:p>
              <a:p>
                <a:pPr marL="0" indent="0">
                  <a:buNone/>
                </a:pPr>
                <a:endParaRPr lang="en-US" sz="1600" noProof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F838B5-304E-0244-A2B5-F77B45162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023" y="1656624"/>
            <a:ext cx="5385734" cy="38659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5EE321-83D2-DE44-A26C-2BC8906027B2}"/>
              </a:ext>
            </a:extLst>
          </p:cNvPr>
          <p:cNvSpPr txBox="1"/>
          <p:nvPr/>
        </p:nvSpPr>
        <p:spPr>
          <a:xfrm>
            <a:off x="5677467" y="543153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Size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3600F9-8B59-DB4B-B8B7-E6E0801C8736}"/>
              </a:ext>
            </a:extLst>
          </p:cNvPr>
          <p:cNvSpPr txBox="1"/>
          <p:nvPr/>
        </p:nvSpPr>
        <p:spPr>
          <a:xfrm rot="16200000">
            <a:off x="2380402" y="266827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724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536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To find the complexity of an algorithm, we add up how many machine instructions it will execute as a function of the size of its input (n), and then simplify the expression to the largest value (upper bound).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In practice,</a:t>
                </a:r>
              </a:p>
              <a:p>
                <a:r>
                  <a:rPr lang="en-US" noProof="0" dirty="0"/>
                  <a:t>We consider every operation;</a:t>
                </a:r>
              </a:p>
              <a:p>
                <a:r>
                  <a:rPr lang="en-US" noProof="0" dirty="0"/>
                  <a:t>We assume that each basic operation takes the same amount of time.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total number of operations required by an algorithm can be then computed as the sum of the times required to perform each step: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 algn="just">
                  <a:buNone/>
                </a:pPr>
                <a:r>
                  <a:rPr lang="en-US" noProof="0" dirty="0"/>
                  <a:t>	 	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+ … + </m:t>
                    </m:r>
                    <m:r>
                      <a:rPr lang="en-US" i="1" noProof="0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25000" noProof="0" dirty="0"/>
              </a:p>
              <a:p>
                <a:pPr marL="0" indent="0">
                  <a:buNone/>
                </a:pPr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536504"/>
              </a:xfrm>
              <a:blipFill>
                <a:blip r:embed="rId2"/>
                <a:stretch>
                  <a:fillRect l="-597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CD9EA8-2F1A-0B4C-93E4-B1029C73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E0F96F-7DE8-934A-8AB8-415AA5AF8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Constant time example</a:t>
                </a:r>
              </a:p>
              <a:p>
                <a:pPr marL="0" indent="0">
                  <a:buNone/>
                </a:pPr>
                <a:endParaRPr lang="en-US" b="1" i="1" noProof="0" dirty="0"/>
              </a:p>
              <a:p>
                <a:r>
                  <a:rPr lang="en-US" noProof="0" dirty="0"/>
                  <a:t>Not dependent on the size of input data (</a:t>
                </a:r>
                <a:r>
                  <a:rPr lang="en-US" i="1" noProof="0" dirty="0"/>
                  <a:t>n</a:t>
                </a:r>
                <a:r>
                  <a:rPr lang="en-US" noProof="0" dirty="0"/>
                  <a:t>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7556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1 ⇒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E0F96F-7DE8-934A-8AB8-415AA5AF8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D18EFC1-C10D-0444-9FA1-DABF2774865B}"/>
              </a:ext>
            </a:extLst>
          </p:cNvPr>
          <p:cNvSpPr txBox="1">
            <a:spLocks/>
          </p:cNvSpPr>
          <p:nvPr/>
        </p:nvSpPr>
        <p:spPr bwMode="auto">
          <a:xfrm>
            <a:off x="4133196" y="3110761"/>
            <a:ext cx="3424012" cy="16561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00050" lvl="1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is_greater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 &gt; b: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it-IT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Tx/>
              <a:buNone/>
            </a:pPr>
            <a:endParaRPr lang="it-IT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DDCB9B-70B7-EA43-8452-5133ADE04D1F}"/>
              </a:ext>
            </a:extLst>
          </p:cNvPr>
          <p:cNvSpPr txBox="1"/>
          <p:nvPr/>
        </p:nvSpPr>
        <p:spPr>
          <a:xfrm>
            <a:off x="7598206" y="375418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it-IT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DE5E0993-7B9D-BC43-ACDF-B49F001A1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1E3BB-9826-4A47-8B17-665912654123}"/>
              </a:ext>
            </a:extLst>
          </p:cNvPr>
          <p:cNvSpPr/>
          <p:nvPr/>
        </p:nvSpPr>
        <p:spPr>
          <a:xfrm flipH="1">
            <a:off x="7382182" y="3429000"/>
            <a:ext cx="217894" cy="1019707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D2C803-46CC-8F43-AC6C-3926242D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462504-92F3-8E43-A0E2-469EEDFCEC64}"/>
              </a:ext>
            </a:extLst>
          </p:cNvPr>
          <p:cNvSpPr txBox="1">
            <a:spLocks/>
          </p:cNvSpPr>
          <p:nvPr/>
        </p:nvSpPr>
        <p:spPr bwMode="auto">
          <a:xfrm>
            <a:off x="-1332656" y="5373216"/>
            <a:ext cx="8489950" cy="48252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269CDACF-3B51-B445-BC23-80ADD1F3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Linear time example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noProof="0" dirty="0"/>
                  <a:t>The time required to execute a loop depends on the number of iterations performed and the time needed to execute the loop body during each iteration.</a:t>
                </a:r>
              </a:p>
              <a:p>
                <a:endParaRPr lang="en-US" noProof="0" dirty="0"/>
              </a:p>
              <a:p>
                <a:pPr marL="534988" indent="-534988">
                  <a:buNone/>
                </a:pPr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 marL="534988" indent="-534988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534988" indent="-534988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= 2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endParaRPr lang="en-US" sz="1600" b="1" noProof="0" dirty="0">
                  <a:solidFill>
                    <a:srgbClr val="008000"/>
                  </a:solidFill>
                  <a:latin typeface="Consolas" panose="020B0609020204030204" pitchFamily="49" charset="0"/>
                  <a:ea typeface="Helvetica Neue Light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269CDACF-3B51-B445-BC23-80ADD1F3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06B9F28B-F7F5-4148-8453-002734FFFABC}"/>
              </a:ext>
            </a:extLst>
          </p:cNvPr>
          <p:cNvGrpSpPr/>
          <p:nvPr/>
        </p:nvGrpSpPr>
        <p:grpSpPr>
          <a:xfrm>
            <a:off x="4427984" y="3015160"/>
            <a:ext cx="3466145" cy="2376264"/>
            <a:chOff x="3966535" y="1932218"/>
            <a:chExt cx="5112246" cy="2376264"/>
          </a:xfrm>
        </p:grpSpPr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CB57EDC3-E2D6-C747-9C85-2CC3C897A43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66535" y="1932218"/>
              <a:ext cx="5112246" cy="237626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Helvetica Neue Light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00050" lvl="1" indent="0">
                <a:buFontTx/>
                <a:buNone/>
              </a:pPr>
              <a:endParaRPr lang="it-IT" b="1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400050" lvl="1" indent="0">
                <a:buFontTx/>
                <a:buNone/>
              </a:pPr>
              <a:r>
                <a:rPr lang="en-GB" dirty="0">
                  <a:solidFill>
                    <a:srgbClr val="CC7832"/>
                  </a:solidFill>
                </a:rPr>
                <a:t>def </a:t>
              </a:r>
              <a:r>
                <a:rPr lang="en-GB" dirty="0" err="1">
                  <a:solidFill>
                    <a:srgbClr val="FFC66D"/>
                  </a:solidFill>
                </a:rPr>
                <a:t>linear_example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res = </a:t>
              </a:r>
              <a:r>
                <a:rPr lang="en-GB" dirty="0">
                  <a:solidFill>
                    <a:srgbClr val="6897BB"/>
                  </a:solidFill>
                </a:rPr>
                <a:t>0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for </a:t>
              </a:r>
              <a:r>
                <a:rPr lang="en-GB" dirty="0"/>
                <a:t>_ </a:t>
              </a:r>
              <a:r>
                <a:rPr lang="en-GB" dirty="0">
                  <a:solidFill>
                    <a:srgbClr val="CC7832"/>
                  </a:solidFill>
                </a:rPr>
                <a:t>in </a:t>
              </a:r>
              <a:r>
                <a:rPr lang="en-GB" dirty="0">
                  <a:solidFill>
                    <a:srgbClr val="8888C6"/>
                  </a:solidFill>
                </a:rPr>
                <a:t>range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    res = res + </a:t>
              </a:r>
              <a:r>
                <a:rPr lang="en-GB" dirty="0">
                  <a:solidFill>
                    <a:srgbClr val="6897BB"/>
                  </a:solidFill>
                </a:rPr>
                <a:t>1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for </a:t>
              </a:r>
              <a:r>
                <a:rPr lang="en-GB" dirty="0"/>
                <a:t>_ </a:t>
              </a:r>
              <a:r>
                <a:rPr lang="en-GB" dirty="0">
                  <a:solidFill>
                    <a:srgbClr val="CC7832"/>
                  </a:solidFill>
                </a:rPr>
                <a:t>in </a:t>
              </a:r>
              <a:r>
                <a:rPr lang="en-GB" dirty="0">
                  <a:solidFill>
                    <a:srgbClr val="8888C6"/>
                  </a:solidFill>
                </a:rPr>
                <a:t>range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    res = res + </a:t>
              </a:r>
              <a:r>
                <a:rPr lang="en-GB" dirty="0">
                  <a:solidFill>
                    <a:srgbClr val="6897BB"/>
                  </a:solidFill>
                </a:rPr>
                <a:t>1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return </a:t>
              </a:r>
              <a:r>
                <a:rPr lang="en-GB" dirty="0"/>
                <a:t>res</a:t>
              </a:r>
              <a:endParaRPr lang="it-IT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3A08E30-C6D2-9F4C-98E4-8E7C5551429E}"/>
                </a:ext>
              </a:extLst>
            </p:cNvPr>
            <p:cNvSpPr txBox="1"/>
            <p:nvPr/>
          </p:nvSpPr>
          <p:spPr>
            <a:xfrm>
              <a:off x="8462975" y="3537384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F56E024B-B817-0D47-93EA-ABF07408370E}"/>
                </a:ext>
              </a:extLst>
            </p:cNvPr>
            <p:cNvSpPr txBox="1"/>
            <p:nvPr/>
          </p:nvSpPr>
          <p:spPr>
            <a:xfrm>
              <a:off x="8462975" y="293124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</p:grp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F1A990E5-5E77-8645-A72A-DDD6D1A1CC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D36CD85-E90D-EB4E-927A-09DEEC90EE91}"/>
              </a:ext>
            </a:extLst>
          </p:cNvPr>
          <p:cNvSpPr/>
          <p:nvPr/>
        </p:nvSpPr>
        <p:spPr>
          <a:xfrm>
            <a:off x="7159180" y="3949313"/>
            <a:ext cx="144016" cy="507958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DB1E8A9-F905-9B49-89F5-D89AE3E2E73B}"/>
              </a:ext>
            </a:extLst>
          </p:cNvPr>
          <p:cNvSpPr/>
          <p:nvPr/>
        </p:nvSpPr>
        <p:spPr>
          <a:xfrm>
            <a:off x="7163918" y="4551013"/>
            <a:ext cx="144016" cy="507958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6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F4602-38F4-674E-A6B2-567CC5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Quadratic time </a:t>
                </a:r>
                <a:r>
                  <a:rPr lang="en-US" b="1" i="1" dirty="0"/>
                  <a:t>example</a:t>
                </a:r>
                <a:endParaRPr lang="en-US" b="1" i="1" noProof="0" dirty="0"/>
              </a:p>
              <a:p>
                <a:pPr marL="0" indent="0">
                  <a:buNone/>
                </a:pPr>
                <a:endParaRPr lang="en-US" b="1" i="1" noProof="0" dirty="0"/>
              </a:p>
              <a:p>
                <a:r>
                  <a:rPr lang="en-US" noProof="0" dirty="0"/>
                  <a:t>When presented with nested loops, the time required by the inner loop impacts the time of the outer loop.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450850" indent="-3048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noProof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E05ED2-BB26-5A42-A295-3E10028286D0}"/>
              </a:ext>
            </a:extLst>
          </p:cNvPr>
          <p:cNvSpPr txBox="1">
            <a:spLocks/>
          </p:cNvSpPr>
          <p:nvPr/>
        </p:nvSpPr>
        <p:spPr bwMode="auto">
          <a:xfrm>
            <a:off x="3851920" y="3429000"/>
            <a:ext cx="4824536" cy="172819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00050" lvl="1" indent="0">
              <a:buNone/>
            </a:pPr>
            <a:r>
              <a:rPr lang="en-GB" sz="1600" dirty="0">
                <a:solidFill>
                  <a:srgbClr val="CC7832"/>
                </a:solidFill>
              </a:rPr>
              <a:t>def </a:t>
            </a:r>
            <a:r>
              <a:rPr lang="en-GB" sz="1600" dirty="0" err="1">
                <a:solidFill>
                  <a:srgbClr val="FFC66D"/>
                </a:solidFill>
              </a:rPr>
              <a:t>squared_matrix_sum</a:t>
            </a:r>
            <a:r>
              <a:rPr lang="en-GB" sz="1600" dirty="0"/>
              <a:t>(matrix</a:t>
            </a:r>
            <a:r>
              <a:rPr lang="en-GB" sz="1600" dirty="0">
                <a:solidFill>
                  <a:srgbClr val="CC7832"/>
                </a:solidFill>
              </a:rPr>
              <a:t>, </a:t>
            </a:r>
            <a:r>
              <a:rPr lang="en-GB" sz="1600" dirty="0"/>
              <a:t>n):</a:t>
            </a:r>
            <a:br>
              <a:rPr lang="en-GB" sz="1600" dirty="0"/>
            </a:br>
            <a:r>
              <a:rPr lang="en-GB" sz="1600" dirty="0"/>
              <a:t>    res = </a:t>
            </a:r>
            <a:r>
              <a:rPr lang="en-GB" sz="1600" dirty="0">
                <a:solidFill>
                  <a:srgbClr val="6897BB"/>
                </a:solidFill>
              </a:rPr>
              <a:t>0</a:t>
            </a:r>
            <a:br>
              <a:rPr lang="en-GB" sz="1600" dirty="0">
                <a:solidFill>
                  <a:srgbClr val="6897BB"/>
                </a:solidFill>
              </a:rPr>
            </a:br>
            <a:r>
              <a:rPr lang="en-GB" sz="1600" dirty="0">
                <a:solidFill>
                  <a:srgbClr val="6897BB"/>
                </a:solidFill>
              </a:rPr>
              <a:t>    </a:t>
            </a:r>
            <a:r>
              <a:rPr lang="en-GB" sz="1600" dirty="0">
                <a:solidFill>
                  <a:srgbClr val="CC7832"/>
                </a:solidFill>
              </a:rPr>
              <a:t>for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CC7832"/>
                </a:solidFill>
              </a:rPr>
              <a:t>in </a:t>
            </a:r>
            <a:r>
              <a:rPr lang="en-GB" sz="1600" dirty="0">
                <a:solidFill>
                  <a:srgbClr val="8888C6"/>
                </a:solidFill>
              </a:rPr>
              <a:t>range</a:t>
            </a:r>
            <a:r>
              <a:rPr lang="en-GB" sz="1600" dirty="0"/>
              <a:t>(n):</a:t>
            </a:r>
            <a:br>
              <a:rPr lang="en-GB" sz="1600" dirty="0"/>
            </a:br>
            <a:r>
              <a:rPr lang="en-GB" sz="1600" dirty="0"/>
              <a:t>        </a:t>
            </a:r>
            <a:r>
              <a:rPr lang="en-GB" sz="1600" dirty="0">
                <a:solidFill>
                  <a:srgbClr val="CC7832"/>
                </a:solidFill>
              </a:rPr>
              <a:t>for </a:t>
            </a:r>
            <a:r>
              <a:rPr lang="en-GB" sz="1600" dirty="0"/>
              <a:t>j </a:t>
            </a:r>
            <a:r>
              <a:rPr lang="en-GB" sz="1600" dirty="0">
                <a:solidFill>
                  <a:srgbClr val="CC7832"/>
                </a:solidFill>
              </a:rPr>
              <a:t>in </a:t>
            </a:r>
            <a:r>
              <a:rPr lang="en-GB" sz="1600" dirty="0">
                <a:solidFill>
                  <a:srgbClr val="8888C6"/>
                </a:solidFill>
              </a:rPr>
              <a:t>range</a:t>
            </a:r>
            <a:r>
              <a:rPr lang="en-GB" sz="1600" dirty="0"/>
              <a:t>(n):</a:t>
            </a:r>
            <a:br>
              <a:rPr lang="en-GB" sz="1600" dirty="0"/>
            </a:br>
            <a:r>
              <a:rPr lang="en-GB" sz="1600" dirty="0"/>
              <a:t>            res = res + matrix[</a:t>
            </a:r>
            <a:r>
              <a:rPr lang="en-GB" sz="1600" dirty="0" err="1"/>
              <a:t>i</a:t>
            </a:r>
            <a:r>
              <a:rPr lang="en-GB" sz="1600" dirty="0">
                <a:solidFill>
                  <a:srgbClr val="CC7832"/>
                </a:solidFill>
              </a:rPr>
              <a:t>, </a:t>
            </a:r>
            <a:r>
              <a:rPr lang="en-GB" sz="1600" dirty="0"/>
              <a:t>j]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CC7832"/>
                </a:solidFill>
              </a:rPr>
              <a:t>return </a:t>
            </a:r>
            <a:r>
              <a:rPr lang="en-GB" sz="1600" dirty="0"/>
              <a:t>res</a:t>
            </a:r>
            <a:br>
              <a:rPr lang="en-GB" sz="1600" dirty="0"/>
            </a:br>
            <a:endParaRPr lang="it-IT" sz="1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540D1F-A83C-0B48-866E-C232EB188E1C}"/>
              </a:ext>
            </a:extLst>
          </p:cNvPr>
          <p:cNvSpPr txBox="1"/>
          <p:nvPr/>
        </p:nvSpPr>
        <p:spPr>
          <a:xfrm>
            <a:off x="7913165" y="4245420"/>
            <a:ext cx="262525" cy="31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052F8B-A277-5540-BF3D-F0855AF56A11}"/>
              </a:ext>
            </a:extLst>
          </p:cNvPr>
          <p:cNvSpPr txBox="1"/>
          <p:nvPr/>
        </p:nvSpPr>
        <p:spPr>
          <a:xfrm>
            <a:off x="7355416" y="4264465"/>
            <a:ext cx="262525" cy="31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it-IT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2E8A152-3313-6F4D-8561-AE3D8D5BC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D64A64A6-E1E4-6447-A108-2B0007D19CF6}"/>
              </a:ext>
            </a:extLst>
          </p:cNvPr>
          <p:cNvSpPr/>
          <p:nvPr/>
        </p:nvSpPr>
        <p:spPr>
          <a:xfrm>
            <a:off x="7164288" y="4235746"/>
            <a:ext cx="144016" cy="49901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7ECCBDB-8A9A-314B-9A6E-2F9D016E9342}"/>
              </a:ext>
            </a:extLst>
          </p:cNvPr>
          <p:cNvSpPr/>
          <p:nvPr/>
        </p:nvSpPr>
        <p:spPr>
          <a:xfrm>
            <a:off x="7693545" y="4013444"/>
            <a:ext cx="144016" cy="817324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1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dirty="0"/>
                  <a:t>Quadratic time example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When presented with nested loops, the time required by the inner loop impacts the time of the outer loop.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355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noProof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noProof="0">
                              <a:latin typeface="Cambria Math" panose="02040503050406030204" pitchFamily="18" charset="0"/>
                            </a:rPr>
                            <m:t> · (</m:t>
                          </m:r>
                          <m:r>
                            <m:rPr>
                              <m:sty m:val="p"/>
                            </m:rPr>
                            <a:rPr lang="en-US" noProof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noProof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=&gt;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noProof="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noProof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2BCFA172-AE38-F54D-B773-FDDFD161D5DD}"/>
              </a:ext>
            </a:extLst>
          </p:cNvPr>
          <p:cNvGrpSpPr/>
          <p:nvPr/>
        </p:nvGrpSpPr>
        <p:grpSpPr>
          <a:xfrm>
            <a:off x="3626790" y="3501008"/>
            <a:ext cx="5032242" cy="2376264"/>
            <a:chOff x="2495767" y="2852936"/>
            <a:chExt cx="8488795" cy="2376264"/>
          </a:xfrm>
        </p:grpSpPr>
        <p:sp>
          <p:nvSpPr>
            <p:cNvPr id="4" name="Segnaposto contenuto 2">
              <a:extLst>
                <a:ext uri="{FF2B5EF4-FFF2-40B4-BE49-F238E27FC236}">
                  <a16:creationId xmlns:a16="http://schemas.microsoft.com/office/drawing/2014/main" id="{53E05ED2-BB26-5A42-A295-3E10028286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95767" y="2852936"/>
              <a:ext cx="7393719" cy="237626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Helvetica Neue Light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00050" lvl="1" indent="0">
                <a:buNone/>
              </a:pP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GB" sz="1600" dirty="0" err="1">
                  <a:solidFill>
                    <a:srgbClr val="FFC66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nested_loop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(n):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count =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b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6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(n):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j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6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count +=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b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 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count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it-IT" sz="1600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8540D1F-A83C-0B48-866E-C232EB188E1C}"/>
                </a:ext>
              </a:extLst>
            </p:cNvPr>
            <p:cNvSpPr txBox="1"/>
            <p:nvPr/>
          </p:nvSpPr>
          <p:spPr>
            <a:xfrm>
              <a:off x="9184685" y="3625887"/>
              <a:ext cx="179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 +1</a:t>
              </a:r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D052F8B-A277-5540-BF3D-F0855AF56A11}"/>
                </a:ext>
              </a:extLst>
            </p:cNvPr>
            <p:cNvSpPr txBox="1"/>
            <p:nvPr/>
          </p:nvSpPr>
          <p:spPr>
            <a:xfrm>
              <a:off x="10299773" y="356086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7F4602-38F4-674E-A6B2-567CC5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4C63680-EE9B-DF4C-920E-C5144E2A11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C4F45B7-DBAE-C54B-9210-774B1FEE7664}"/>
              </a:ext>
            </a:extLst>
          </p:cNvPr>
          <p:cNvSpPr/>
          <p:nvPr/>
        </p:nvSpPr>
        <p:spPr>
          <a:xfrm>
            <a:off x="7448031" y="4209303"/>
            <a:ext cx="144016" cy="49901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8B26FE1-3824-3844-86BC-5634024F0FB4}"/>
              </a:ext>
            </a:extLst>
          </p:cNvPr>
          <p:cNvSpPr/>
          <p:nvPr/>
        </p:nvSpPr>
        <p:spPr>
          <a:xfrm>
            <a:off x="8054242" y="4005064"/>
            <a:ext cx="144016" cy="817324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Importance of the complexity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8252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 lower algorithm complexity compensates hardware inefficiency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marL="0" indent="0">
                  <a:buNone/>
                </a:pPr>
                <a:r>
                  <a:rPr lang="en-US" i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1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noProof="0" dirty="0"/>
              </a:p>
              <a:p>
                <a:r>
                  <a:rPr lang="en-US" noProof="0" dirty="0"/>
                  <a:t>Machine 1: 10</a:t>
                </a:r>
                <a:r>
                  <a:rPr lang="en-US" baseline="30000" noProof="0" dirty="0"/>
                  <a:t>8    </a:t>
                </a:r>
                <a:r>
                  <a:rPr lang="en-US" noProof="0" dirty="0"/>
                  <a:t>instructions/second</a:t>
                </a:r>
              </a:p>
              <a:p>
                <a:pPr marL="0" indent="0">
                  <a:buNone/>
                </a:pPr>
                <a:r>
                  <a:rPr lang="en-US" i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2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baseline="30000" noProof="0" dirty="0"/>
              </a:p>
              <a:p>
                <a:r>
                  <a:rPr lang="en-US" noProof="0" dirty="0"/>
                  <a:t>Machine 2: 10</a:t>
                </a:r>
                <a:r>
                  <a:rPr lang="en-US" baseline="30000" dirty="0"/>
                  <a:t>5</a:t>
                </a:r>
                <a:r>
                  <a:rPr lang="en-US" baseline="30000" noProof="0" dirty="0"/>
                  <a:t>    </a:t>
                </a:r>
                <a:r>
                  <a:rPr lang="en-US" noProof="0" dirty="0"/>
                  <a:t>instructions/second</a:t>
                </a:r>
                <a:endParaRPr lang="en-US" baseline="30000" noProof="0" dirty="0"/>
              </a:p>
              <a:p>
                <a:pPr marL="0" indent="0">
                  <a:buNone/>
                </a:pPr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1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1:   10000s = 167 minutes</a:t>
                </a:r>
              </a:p>
              <a:p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2:   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0s = 1 minute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825206"/>
              </a:xfrm>
              <a:blipFill>
                <a:blip r:embed="rId2"/>
                <a:stretch>
                  <a:fillRect l="-597" t="-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EFC6-C0BD-F748-89B1-1605E8679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760" y="5146683"/>
            <a:ext cx="2904743" cy="1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61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C7FB84-7C67-114D-A037-F2B4F81D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Searching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DAC58C-4A5F-1F49-829F-B924C0C1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noProof="0" dirty="0"/>
          </a:p>
          <a:p>
            <a:r>
              <a:rPr lang="en-US" b="1" noProof="0" dirty="0"/>
              <a:t>Searching</a:t>
            </a:r>
            <a:r>
              <a:rPr lang="en-US" noProof="0" dirty="0"/>
              <a:t> is the process of selecting information from a collection of data based on a given criteria. 	</a:t>
            </a:r>
          </a:p>
          <a:p>
            <a:endParaRPr lang="en-US" noProof="0" dirty="0"/>
          </a:p>
          <a:p>
            <a:r>
              <a:rPr lang="en-US" noProof="0" dirty="0"/>
              <a:t>The </a:t>
            </a:r>
            <a:r>
              <a:rPr lang="en-US" b="1" noProof="0" dirty="0"/>
              <a:t>sequence search </a:t>
            </a:r>
            <a:r>
              <a:rPr lang="en-US" noProof="0" dirty="0"/>
              <a:t>involves finding an item within a sequence using a </a:t>
            </a:r>
            <a:r>
              <a:rPr lang="en-US" b="1" noProof="0" dirty="0"/>
              <a:t>search key </a:t>
            </a:r>
            <a:r>
              <a:rPr lang="en-US" noProof="0" dirty="0"/>
              <a:t>to identify the specific item.</a:t>
            </a:r>
          </a:p>
          <a:p>
            <a:endParaRPr lang="en-US" noProof="0" dirty="0"/>
          </a:p>
          <a:p>
            <a:r>
              <a:rPr lang="en-US" noProof="0" dirty="0"/>
              <a:t>A </a:t>
            </a:r>
            <a:r>
              <a:rPr lang="en-US" b="1" noProof="0" dirty="0"/>
              <a:t>search key </a:t>
            </a:r>
            <a:r>
              <a:rPr lang="en-US" noProof="0" dirty="0"/>
              <a:t>is a unique value used to identify the data elements of a collection. 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325FFAD-754D-BA4C-A946-88CD4E429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FCC75D-D7FF-434D-8C43-DA96D580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0FE41A-F7C4-F14D-A4C5-F447E145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Complexity analysis</a:t>
            </a:r>
          </a:p>
          <a:p>
            <a:pPr lvl="1"/>
            <a:r>
              <a:rPr lang="en-US" noProof="0" dirty="0"/>
              <a:t>Algorithm Classification</a:t>
            </a:r>
          </a:p>
          <a:p>
            <a:pPr lvl="1"/>
            <a:r>
              <a:rPr lang="en-US" noProof="0" dirty="0"/>
              <a:t>How to derive the complexity for a given algorithm</a:t>
            </a:r>
          </a:p>
          <a:p>
            <a:endParaRPr lang="en-US" noProof="0" dirty="0"/>
          </a:p>
          <a:p>
            <a:r>
              <a:rPr lang="en-US" noProof="0" dirty="0"/>
              <a:t>Searching</a:t>
            </a:r>
          </a:p>
          <a:p>
            <a:pPr lvl="1"/>
            <a:r>
              <a:rPr lang="en-US" noProof="0" dirty="0"/>
              <a:t>Linear Search</a:t>
            </a:r>
          </a:p>
          <a:p>
            <a:pPr lvl="1"/>
            <a:r>
              <a:rPr lang="en-US" noProof="0" dirty="0"/>
              <a:t>Binary Search</a:t>
            </a:r>
          </a:p>
          <a:p>
            <a:endParaRPr lang="en-US" noProof="0" dirty="0"/>
          </a:p>
          <a:p>
            <a:r>
              <a:rPr lang="en-US" noProof="0" dirty="0"/>
              <a:t>Sorting</a:t>
            </a:r>
          </a:p>
          <a:p>
            <a:pPr lvl="1"/>
            <a:r>
              <a:rPr lang="en-US" noProof="0" dirty="0"/>
              <a:t>Bubble Sort</a:t>
            </a:r>
          </a:p>
          <a:p>
            <a:endParaRPr lang="en-US" noProof="0" dirty="0"/>
          </a:p>
          <a:p>
            <a:r>
              <a:rPr lang="en-US" noProof="0" dirty="0"/>
              <a:t>Binary Tree</a:t>
            </a:r>
          </a:p>
          <a:p>
            <a:pPr lvl="1"/>
            <a:r>
              <a:rPr lang="en-US" noProof="0" dirty="0"/>
              <a:t>Tree Navigation</a:t>
            </a:r>
          </a:p>
        </p:txBody>
      </p:sp>
    </p:spTree>
    <p:extLst>
      <p:ext uri="{BB962C8B-B14F-4D97-AF65-F5344CB8AC3E}">
        <p14:creationId xmlns:p14="http://schemas.microsoft.com/office/powerpoint/2010/main" val="231539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E409C-57A6-6744-B94B-D6CEC73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 (Sequential Search)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BC519C-30C7-3C42-895F-E54F9054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noProof="0" dirty="0"/>
              <a:t>The Linear Search (or Sequential Search) is the simplest solution to the sequence search problem.</a:t>
            </a:r>
          </a:p>
          <a:p>
            <a:endParaRPr lang="en-US" sz="1800" noProof="0" dirty="0"/>
          </a:p>
          <a:p>
            <a:r>
              <a:rPr lang="en-US" sz="1800" noProof="0" dirty="0"/>
              <a:t>This technique iterates over the sequence, one item at a time, until the specific item is found, or all the items have been examined.</a:t>
            </a:r>
          </a:p>
          <a:p>
            <a:endParaRPr lang="en-US" sz="1800" noProof="0" dirty="0"/>
          </a:p>
          <a:p>
            <a:r>
              <a:rPr lang="en-US" sz="1800" noProof="0" dirty="0"/>
              <a:t>Worst case: need to iterate over all the n elements of the sequence =&gt; </a:t>
            </a:r>
            <a:r>
              <a:rPr lang="en-US" sz="1800" i="1" noProof="0" dirty="0"/>
              <a:t>O</a:t>
            </a:r>
            <a:r>
              <a:rPr lang="en-US" sz="1800" noProof="0" dirty="0"/>
              <a:t>(n)</a:t>
            </a:r>
          </a:p>
          <a:p>
            <a:endParaRPr lang="en-US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519A91-D54F-0E47-92D0-B39647CC57C2}"/>
              </a:ext>
            </a:extLst>
          </p:cNvPr>
          <p:cNvSpPr txBox="1"/>
          <p:nvPr/>
        </p:nvSpPr>
        <p:spPr>
          <a:xfrm>
            <a:off x="472666" y="4051037"/>
            <a:ext cx="511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linear_search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key: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endParaRPr lang="it-IT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60B3DF0-090B-CB49-BB5A-F56F61F74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9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30241E-68DC-004D-8D3C-6DC7B9C3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AD7E5A-4461-1C4D-9EA6-AC40A72C7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 Python this can be easily done through the </a:t>
            </a:r>
            <a:r>
              <a:rPr lang="en-US" i="1" noProof="0" dirty="0"/>
              <a:t>“in” </a:t>
            </a:r>
            <a:r>
              <a:rPr lang="en-US" noProof="0" dirty="0"/>
              <a:t>operator:</a:t>
            </a:r>
          </a:p>
          <a:p>
            <a:endParaRPr lang="en-US" noProof="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3AFB86-3E6D-194D-A925-190B86C2F4E5}"/>
              </a:ext>
            </a:extLst>
          </p:cNvPr>
          <p:cNvSpPr txBox="1"/>
          <p:nvPr/>
        </p:nvSpPr>
        <p:spPr>
          <a:xfrm>
            <a:off x="0" y="2510544"/>
            <a:ext cx="5527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lvl="1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key is in the list'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key is not in the list'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it-IT" dirty="0">
              <a:solidFill>
                <a:srgbClr val="66666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A778EBB-0BE5-854A-91DC-422F62EF5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E409C-57A6-6744-B94B-D6CEC73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unsorted sequence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8B95D8C-FE27-114C-952A-E5D92056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366" y="2574843"/>
            <a:ext cx="5295900" cy="914400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1AF6CA9-0107-AC46-8EA9-CC5A7AC6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66" y="4493423"/>
            <a:ext cx="5524500" cy="9779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DBBDBC-B929-3E40-984A-21A46836F98D}"/>
              </a:ext>
            </a:extLst>
          </p:cNvPr>
          <p:cNvSpPr txBox="1"/>
          <p:nvPr/>
        </p:nvSpPr>
        <p:spPr>
          <a:xfrm>
            <a:off x="637811" y="2067253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“31”:  the target item is found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AE4CD6-F430-B844-9317-5F04006763C1}"/>
              </a:ext>
            </a:extLst>
          </p:cNvPr>
          <p:cNvSpPr txBox="1"/>
          <p:nvPr/>
        </p:nvSpPr>
        <p:spPr>
          <a:xfrm>
            <a:off x="637811" y="4005659"/>
            <a:ext cx="818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“8”:  the item is not in the array, but all the sequence is traversed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0DC817-739F-8940-A9E4-1496421DE303}"/>
              </a:ext>
            </a:extLst>
          </p:cNvPr>
          <p:cNvSpPr txBox="1"/>
          <p:nvPr/>
        </p:nvSpPr>
        <p:spPr>
          <a:xfrm>
            <a:off x="395214" y="141984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Searching on an unsorted sequence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F26481-83C8-0748-A3DA-D005EA8434B7}"/>
              </a:ext>
            </a:extLst>
          </p:cNvPr>
          <p:cNvSpPr txBox="1"/>
          <p:nvPr/>
        </p:nvSpPr>
        <p:spPr>
          <a:xfrm>
            <a:off x="330200" y="5733256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 Incorporated, 2010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4AD6267-4523-6148-A59C-3F43D1B43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43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3F0EE-15EB-9F4F-964A-E73A2399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sorted sequence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938036-22AC-8A40-8CB1-7FDD89046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On a sorted sequence, the values in the array are in ascending or increasing numerical order, i.e. each value is larger than its predecessor.</a:t>
            </a:r>
          </a:p>
          <a:p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It is possible to end the search earlier, when the value is not in the sequence, instead of always having to perform a complete traversal.</a:t>
            </a:r>
          </a:p>
          <a:p>
            <a:endParaRPr lang="en-US" sz="1800" noProof="0" dirty="0"/>
          </a:p>
          <a:p>
            <a:endParaRPr lang="en-US" sz="1800" noProof="0" dirty="0"/>
          </a:p>
          <a:p>
            <a:endParaRPr lang="en-US" sz="18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E059E3-4B95-2D44-8348-6ABF867C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4103092"/>
            <a:ext cx="5283200" cy="10541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5AD91F-CA65-A24D-A46D-99C2F3E6A330}"/>
              </a:ext>
            </a:extLst>
          </p:cNvPr>
          <p:cNvSpPr txBox="1"/>
          <p:nvPr/>
        </p:nvSpPr>
        <p:spPr>
          <a:xfrm>
            <a:off x="683568" y="3666144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“8”:  the item is not in the array, stop iterating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F30121B-52CD-AC4B-A5B1-D68FAA844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asellaDiTesto 12">
            <a:extLst>
              <a:ext uri="{FF2B5EF4-FFF2-40B4-BE49-F238E27FC236}">
                <a16:creationId xmlns:a16="http://schemas.microsoft.com/office/drawing/2014/main" id="{73F688F1-A36F-5B48-9E32-BAEB1B4AB393}"/>
              </a:ext>
            </a:extLst>
          </p:cNvPr>
          <p:cNvSpPr txBox="1"/>
          <p:nvPr/>
        </p:nvSpPr>
        <p:spPr>
          <a:xfrm>
            <a:off x="330200" y="5733256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 Incorporated, 2010</a:t>
            </a:r>
          </a:p>
        </p:txBody>
      </p:sp>
    </p:spTree>
    <p:extLst>
      <p:ext uri="{BB962C8B-B14F-4D97-AF65-F5344CB8AC3E}">
        <p14:creationId xmlns:p14="http://schemas.microsoft.com/office/powerpoint/2010/main" val="115175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sorted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If a larger value is encountered, the loop terminates and </a:t>
            </a:r>
            <a:r>
              <a:rPr lang="en-US" sz="1800" i="1" noProof="0" dirty="0"/>
              <a:t>False</a:t>
            </a:r>
            <a:r>
              <a:rPr lang="en-US" sz="1800" noProof="0" dirty="0"/>
              <a:t> is returned.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However, the time-complexity remains the same! The worst case occurs when the value is not in the sequence and is larger than the last element ⇒ </a:t>
            </a:r>
            <a:r>
              <a:rPr lang="en-US" sz="1800" i="1" noProof="0" dirty="0"/>
              <a:t>O</a:t>
            </a:r>
            <a:r>
              <a:rPr lang="en-US" sz="1800" noProof="0" dirty="0"/>
              <a:t>(n)</a:t>
            </a:r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467544" y="3708671"/>
            <a:ext cx="106321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sorted_linear_search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==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&gt;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False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9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8FE8F-CFAE-4144-AE14-F8298EF9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minimum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B3CB1D-5E50-C64D-A15F-CB95ADA2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noProof="0" dirty="0"/>
          </a:p>
          <a:p>
            <a:pPr marL="0" indent="0">
              <a:buNone/>
            </a:pPr>
            <a:r>
              <a:rPr lang="en-US" b="1" noProof="0" dirty="0"/>
              <a:t>Linear search</a:t>
            </a:r>
            <a:r>
              <a:rPr lang="en-US" noProof="0" dirty="0"/>
              <a:t> can as well be used to </a:t>
            </a:r>
            <a:r>
              <a:rPr lang="en-US" b="1" noProof="0" dirty="0"/>
              <a:t>search</a:t>
            </a:r>
            <a:r>
              <a:rPr lang="en-US" noProof="0" dirty="0"/>
              <a:t> for the </a:t>
            </a:r>
            <a:r>
              <a:rPr lang="en-US" b="1" noProof="0" dirty="0"/>
              <a:t>smallest</a:t>
            </a:r>
            <a:r>
              <a:rPr lang="en-US" noProof="0" dirty="0"/>
              <a:t> or </a:t>
            </a:r>
            <a:r>
              <a:rPr lang="en-US" b="1" noProof="0" dirty="0"/>
              <a:t>largest</a:t>
            </a:r>
            <a:r>
              <a:rPr lang="en-US" noProof="0" dirty="0"/>
              <a:t> value in an unsorted list</a:t>
            </a:r>
          </a:p>
          <a:p>
            <a:pPr lvl="1"/>
            <a:r>
              <a:rPr lang="en-US" noProof="0" dirty="0"/>
              <a:t>Instead of searching for a specific value in an unsorted sequence, we want to search for the smallest value</a:t>
            </a:r>
          </a:p>
          <a:p>
            <a:pPr lvl="1"/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perform a linear search as done before but now we must keep track of the smallest value found for each iteration through the loop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Equivalent to applying Python's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i="1" noProof="0" dirty="0"/>
              <a:t> </a:t>
            </a:r>
            <a:r>
              <a:rPr lang="en-US" noProof="0" dirty="0"/>
              <a:t>function to the list</a:t>
            </a:r>
            <a:endParaRPr lang="en-US" i="1" noProof="0" dirty="0"/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A3CDCF1-7468-2648-A373-5C114A161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8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minimum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7986216" cy="4536504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Since the smallest value can occur </a:t>
            </a:r>
            <a:r>
              <a:rPr lang="en-US" b="1" noProof="0" dirty="0"/>
              <a:t>anywhere</a:t>
            </a:r>
            <a:r>
              <a:rPr lang="en-US" noProof="0" dirty="0"/>
              <a:t> in the sequence, we must always perform a complete traversal =&gt; </a:t>
            </a:r>
            <a:r>
              <a:rPr lang="en-US" i="1" noProof="0" dirty="0"/>
              <a:t>O</a:t>
            </a:r>
            <a:r>
              <a:rPr lang="en-US" noProof="0" dirty="0"/>
              <a:t>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330200" y="2852936"/>
            <a:ext cx="8323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find_minimum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Assume the first item is the smallest value.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minimum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Determine if any other item in the sequence is smaller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&lt; minimum: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minimum = x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minimum</a:t>
            </a:r>
            <a:endParaRPr lang="it-IT" sz="1700" b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1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maximum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7986216" cy="4536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Since the largest value can occur anywhere in the sequence, we must always perform a complete traversal =&gt; </a:t>
            </a:r>
            <a:r>
              <a:rPr lang="en-US" i="1" noProof="0" dirty="0"/>
              <a:t>O</a:t>
            </a:r>
            <a:r>
              <a:rPr lang="en-US" noProof="0" dirty="0"/>
              <a:t>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330200" y="2852936"/>
            <a:ext cx="8323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find_maximum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Assume the first item is the largest value.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maximum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Determine if any other item in the sequence is greater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&gt; maximum: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maximum = x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maximum</a:t>
            </a:r>
            <a:endParaRPr lang="it-IT" sz="1700" b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46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To improve the search time for a </a:t>
            </a:r>
            <a:r>
              <a:rPr lang="en-US" sz="1800" b="1" noProof="0" dirty="0"/>
              <a:t>sorted</a:t>
            </a:r>
            <a:r>
              <a:rPr lang="en-US" sz="1800" noProof="0" dirty="0"/>
              <a:t> sequence, we can modify the search technique itself.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Based on the </a:t>
            </a:r>
            <a:r>
              <a:rPr lang="en-US" sz="1800" i="1" noProof="0" dirty="0"/>
              <a:t>“divide and conquer” </a:t>
            </a:r>
            <a:r>
              <a:rPr lang="en-US" sz="1800" noProof="0" dirty="0"/>
              <a:t>strategy: divide a larger problem into smaller parts and conquering the smaller part.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Lower number of steps! </a:t>
            </a:r>
          </a:p>
          <a:p>
            <a:endParaRPr lang="en-US" sz="1800" noProof="0" dirty="0"/>
          </a:p>
          <a:p>
            <a:endParaRPr lang="en-US" sz="1800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44A8D6F-6ECE-A044-AA1D-E031A5B0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149" y="3017322"/>
            <a:ext cx="4707802" cy="31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387269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Search “10” using the binary search </a:t>
            </a:r>
          </a:p>
          <a:p>
            <a:r>
              <a:rPr lang="en-US" noProof="0" dirty="0"/>
              <a:t>The middle entry contains 18, which is greater than our target of 10</a:t>
            </a:r>
          </a:p>
          <a:p>
            <a:pPr lvl="1"/>
            <a:r>
              <a:rPr lang="en-US" noProof="0" dirty="0"/>
              <a:t>we can discard the upper half of the array from consideration since 10 cannot possibly be in that part.</a:t>
            </a:r>
          </a:p>
          <a:p>
            <a:r>
              <a:rPr lang="en-US" noProof="0" dirty="0"/>
              <a:t>We repeat the process on the lower half of the array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F8866F-0155-E846-B46B-1C932B4FA9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2"/>
          <a:stretch/>
        </p:blipFill>
        <p:spPr>
          <a:xfrm>
            <a:off x="2044700" y="3652552"/>
            <a:ext cx="5054600" cy="18002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E3F24A-3E22-1641-AF46-9D69D53A8AA3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/>
              <a:t>Data Structures and Algorithms Using Python</a:t>
            </a:r>
            <a:r>
              <a:rPr lang="en-US" sz="100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0512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Algorithms and complexity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Search “10” using the binary search </a:t>
            </a:r>
          </a:p>
          <a:p>
            <a:r>
              <a:rPr lang="en-US" noProof="0" dirty="0"/>
              <a:t>We then find the middle item of the lower half and compare its value to the target</a:t>
            </a:r>
          </a:p>
          <a:p>
            <a:pPr lvl="1"/>
            <a:r>
              <a:rPr lang="en-US" noProof="0" dirty="0"/>
              <a:t>Since that entry, which contains 5, is lower than the target, we can eliminate the lower fourth of the array.</a:t>
            </a:r>
          </a:p>
          <a:p>
            <a:r>
              <a:rPr lang="en-US" noProof="0" dirty="0"/>
              <a:t>The process is repeated on the remaining items. </a:t>
            </a:r>
          </a:p>
          <a:p>
            <a:pPr lvl="1"/>
            <a:r>
              <a:rPr lang="en-US" noProof="0" dirty="0"/>
              <a:t>We find the value 10 in the middle entry of the sequence under consideration =&gt; the process terminates successfully.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48038A-6522-A744-A6C7-D0D02642D1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5736" y="4149080"/>
            <a:ext cx="5054600" cy="14766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8EB1E89-4051-FF42-BB17-369CDE0CEE4A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/>
              <a:t>Data Structures and Algorithms Using Python</a:t>
            </a:r>
            <a:r>
              <a:rPr lang="en-US" sz="100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96990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4F2E35-809E-F74D-B352-882165ECD20A}"/>
              </a:ext>
            </a:extLst>
          </p:cNvPr>
          <p:cNvSpPr/>
          <p:nvPr/>
        </p:nvSpPr>
        <p:spPr>
          <a:xfrm>
            <a:off x="323850" y="1481120"/>
            <a:ext cx="8820150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binary_search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low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high = </a:t>
            </a:r>
            <a:r>
              <a:rPr lang="en-GB" sz="1600" dirty="0" err="1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Repeatedly subdivide the sequence in half until the key is found.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low &lt;= high: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Find the midpoint of the sequence.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mid = (high + low) //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Check if the midpoint coincide with the key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[mid] ==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does the key precede the midpoint?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 &lt;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[mid]: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high = mid -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does it follow the midpoint?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low = mid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the sequence cannot be subdivided further, we're done.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17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DEF1DA-387A-0F49-AB96-0B960F010E6D}"/>
              </a:ext>
            </a:extLst>
          </p:cNvPr>
          <p:cNvSpPr txBox="1"/>
          <p:nvPr/>
        </p:nvSpPr>
        <p:spPr>
          <a:xfrm>
            <a:off x="4067944" y="1657924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range of elements in the sequence currently under consideration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C1A187F-23F1-BD4A-A42C-3DF68F733647}"/>
              </a:ext>
            </a:extLst>
          </p:cNvPr>
          <p:cNvSpPr/>
          <p:nvPr/>
        </p:nvSpPr>
        <p:spPr>
          <a:xfrm>
            <a:off x="3779912" y="1734979"/>
            <a:ext cx="144016" cy="50772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34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Search: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8052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worst case occurs when the target value is not in the sequence, same as for the linear search. </a:t>
                </a:r>
              </a:p>
              <a:p>
                <a:pPr lvl="1"/>
                <a:r>
                  <a:rPr lang="en-US" noProof="0" dirty="0"/>
                  <a:t>However, not every item in the sequence has to be examined to determine if the target is not in the sequence, even in the worst case. </a:t>
                </a:r>
              </a:p>
              <a:p>
                <a:pPr lvl="1"/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Since the sequence is sorted, each iteration of the loop can eliminate from consideration half of the remaining values.</a:t>
                </a:r>
              </a:p>
              <a:p>
                <a:pPr lvl="1"/>
                <a:r>
                  <a:rPr lang="en-US" noProof="0" dirty="0"/>
                  <a:t>when the input size is repeatedly reduced by half during each iteration of a loop, there will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iterations in the worst case. =&gt; </a:t>
                </a:r>
                <a:r>
                  <a:rPr lang="en-US" i="1" noProof="0" dirty="0"/>
                  <a:t>O</a:t>
                </a:r>
                <a:r>
                  <a:rPr lang="en-US" noProof="0" dirty="0"/>
                  <a:t>(log(n))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binary search is </a:t>
                </a:r>
                <a:r>
                  <a:rPr lang="en-US" b="1" noProof="0" dirty="0"/>
                  <a:t>more</a:t>
                </a:r>
                <a:r>
                  <a:rPr lang="en-US" noProof="0" dirty="0"/>
                  <a:t> time-efficient than the linear search!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80520"/>
              </a:xfrm>
              <a:blipFill>
                <a:blip r:embed="rId2"/>
                <a:stretch>
                  <a:fillRect l="-597" r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0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69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Sorting is the process of </a:t>
            </a:r>
            <a:r>
              <a:rPr lang="en-US" i="1" noProof="0" dirty="0"/>
              <a:t>arranging</a:t>
            </a:r>
            <a:r>
              <a:rPr lang="en-US" noProof="0" dirty="0"/>
              <a:t> or </a:t>
            </a:r>
            <a:r>
              <a:rPr lang="en-US" i="1" noProof="0" dirty="0"/>
              <a:t>ordering</a:t>
            </a:r>
            <a:r>
              <a:rPr lang="en-US" noProof="0" dirty="0"/>
              <a:t> a collection of items such that each item and its successor satisfy a prescribed relationship.</a:t>
            </a: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noProof="0" dirty="0"/>
              <a:t>One of the most studied problems in computer science: a lot of solutions have been proposed to tackle it in an efficient manner</a:t>
            </a:r>
          </a:p>
          <a:p>
            <a:pPr lvl="1"/>
            <a:r>
              <a:rPr lang="en-US" noProof="0" dirty="0"/>
              <a:t>Some of them simple and intuitive (Bubble Sort)</a:t>
            </a:r>
          </a:p>
          <a:p>
            <a:pPr lvl="1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Others more complex but more efficient (Quick Sort)</a:t>
            </a:r>
          </a:p>
          <a:p>
            <a:pPr lvl="1"/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They can be divided in two classes depending on their complexity</a:t>
            </a:r>
          </a:p>
          <a:p>
            <a:pPr lvl="1"/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i="1" baseline="30000" noProof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 Bubble, Insertion, Selection and Shell Sort</a:t>
            </a:r>
          </a:p>
          <a:p>
            <a:pPr lvl="1"/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O(n log(n)) 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Heap, Merge and Quick Sort</a:t>
            </a:r>
            <a:endParaRPr lang="en-US" i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0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BA689-1EC1-4648-B712-E28EC47F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15526-B825-A942-B56D-7B94561B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The oldest and simplest sorting algorithm </a:t>
            </a:r>
          </a:p>
          <a:p>
            <a:pPr lvl="1"/>
            <a:r>
              <a:rPr lang="en-US" noProof="0" dirty="0"/>
              <a:t>consists in rearranging the values by iterating over the list multiple times, causing larger values to bubble to the top (if descending) or end of the list (if ascending).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It repeatedly iterates through the list, comparing adjacent elements and swapping them if they are in the wrong order. The pass through the list is repeated until the list is sorted.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Example: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62E8ABC-0FA1-9D4B-8C16-718EC684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05064"/>
            <a:ext cx="3096344" cy="18578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CFC3A44-EFE9-A342-890D-1A5D67F98E11}"/>
              </a:ext>
            </a:extLst>
          </p:cNvPr>
          <p:cNvSpPr/>
          <p:nvPr/>
        </p:nvSpPr>
        <p:spPr>
          <a:xfrm>
            <a:off x="358435" y="5896690"/>
            <a:ext cx="24529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 err="1"/>
              <a:t>https</a:t>
            </a:r>
            <a:r>
              <a:rPr lang="it-IT" sz="1000" dirty="0"/>
              <a:t>://</a:t>
            </a:r>
            <a:r>
              <a:rPr lang="it-IT" sz="1000" dirty="0" err="1"/>
              <a:t>en.wikipedia.org</a:t>
            </a:r>
            <a:r>
              <a:rPr lang="it-IT" sz="1000" dirty="0"/>
              <a:t>/</a:t>
            </a:r>
            <a:r>
              <a:rPr lang="it-IT" sz="1000" dirty="0" err="1"/>
              <a:t>wiki</a:t>
            </a:r>
            <a:r>
              <a:rPr lang="it-IT" sz="1000" dirty="0"/>
              <a:t>/</a:t>
            </a:r>
            <a:r>
              <a:rPr lang="it-IT" sz="1000" dirty="0" err="1"/>
              <a:t>Bubble_sort</a:t>
            </a:r>
            <a:endParaRPr lang="it-IT" sz="1000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2054E1BC-FA05-734D-B38E-0952F126F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74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C93438-7597-5B49-9F04-F570E8BC3E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2285789"/>
            <a:ext cx="4174298" cy="35914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C7AF4F-E6DF-6B40-A2CB-99655BB350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94" y="2141773"/>
            <a:ext cx="4174298" cy="3656667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E4D94FE-9A3F-B14E-A013-888ADE8C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346256" cy="165618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First complete pass of the Bubble sort algorithm, which places 64 in its correct position:</a:t>
            </a:r>
          </a:p>
          <a:p>
            <a:endParaRPr lang="en-US" noProof="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4D3BC1-C84A-4144-B5C5-48380C36B47B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744736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7C05683-822B-E64F-A16B-4A451E615122}"/>
              </a:ext>
            </a:extLst>
          </p:cNvPr>
          <p:cNvSpPr/>
          <p:nvPr/>
        </p:nvSpPr>
        <p:spPr>
          <a:xfrm>
            <a:off x="347166" y="1997839"/>
            <a:ext cx="71825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bubble_sort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n = </a:t>
            </a:r>
            <a:r>
              <a:rPr lang="en-GB" dirty="0" err="1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perform n-1 bubble operations on the sequence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 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bubble the largest item to the end.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(0, n –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 &gt;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swap the j and j+1 items.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</a:t>
            </a:r>
            <a:endParaRPr lang="it-IT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168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8267E2-B85D-014B-AA38-5AE70638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Sort: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17BE1D-DC17-7241-B277-CF9CFFDEC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outer loop is executed n-1 times (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noProof="0" dirty="0"/>
                  <a:t> n)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Each time the outer loop is executed, the inner loop is executed as well</a:t>
                </a:r>
              </a:p>
              <a:p>
                <a:pPr lvl="1"/>
                <a:r>
                  <a:rPr lang="en-US" noProof="0" dirty="0"/>
                  <a:t>The inner loop executes </a:t>
                </a:r>
                <a:r>
                  <a:rPr lang="en-US" i="1" noProof="0" dirty="0"/>
                  <a:t>n-1</a:t>
                </a:r>
                <a:r>
                  <a:rPr lang="en-US" noProof="0" dirty="0"/>
                  <a:t> times at first, linearly dropping until just 1 execution once on the last pass</a:t>
                </a:r>
              </a:p>
              <a:p>
                <a:pPr lvl="1"/>
                <a:r>
                  <a:rPr lang="en-US" noProof="0" dirty="0"/>
                  <a:t>On average, the inner loop executes  about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noProof="0" dirty="0"/>
                  <a:t>  times for each execution of the outer loop </a:t>
                </a:r>
              </a:p>
              <a:p>
                <a:pPr lvl="1"/>
                <a:r>
                  <a:rPr lang="en-US" noProof="0" dirty="0"/>
                  <a:t>In the inner loop the comparison is always done at constant time, the swap might be done at constant time</a:t>
                </a:r>
              </a:p>
              <a:p>
                <a:pPr marL="457200" lvl="1" indent="0">
                  <a:buNone/>
                </a:pPr>
                <a:endParaRPr lang="en-US" noProof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  </m:t>
                    </m:r>
                  </m:oMath>
                </a14:m>
                <a:r>
                  <a:rPr lang="en-US" noProof="0" dirty="0"/>
                  <a:t>  The resulting complexity is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∙ 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i="1" noProof="0" dirty="0"/>
                  <a:t>k, O(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noProof="0" dirty="0"/>
                  <a:t> )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i="1" noProof="0" dirty="0"/>
                  <a:t>O</a:t>
                </a:r>
                <a:r>
                  <a:rPr lang="en-US" noProof="0" dirty="0"/>
                  <a:t>(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noProof="0" dirty="0"/>
                  <a:t>)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17BE1D-DC17-7241-B277-CF9CFFDEC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r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93BF4D4-ADAE-ED4E-8E05-6E8222E3D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65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1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 (Recap)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Finite sequence of instructions which:</a:t>
            </a:r>
          </a:p>
          <a:p>
            <a:r>
              <a:rPr lang="en-US" sz="1800" noProof="0" dirty="0"/>
              <a:t>Solve a </a:t>
            </a:r>
            <a:r>
              <a:rPr lang="en-US" sz="1800" noProof="0" dirty="0">
                <a:solidFill>
                  <a:srgbClr val="C00000"/>
                </a:solidFill>
              </a:rPr>
              <a:t>problem</a:t>
            </a:r>
            <a:r>
              <a:rPr lang="en-US" sz="1800" noProof="0" dirty="0"/>
              <a:t>;</a:t>
            </a:r>
          </a:p>
          <a:p>
            <a:r>
              <a:rPr lang="en-US" sz="1800" noProof="0" dirty="0"/>
              <a:t>Satisfy the following criteria:</a:t>
            </a:r>
          </a:p>
          <a:p>
            <a:pPr lvl="1"/>
            <a:r>
              <a:rPr lang="en-US" sz="1600" noProof="0" dirty="0"/>
              <a:t>Receive </a:t>
            </a:r>
            <a:r>
              <a:rPr lang="en-US" sz="1600" b="1" noProof="0" dirty="0"/>
              <a:t>input</a:t>
            </a:r>
            <a:r>
              <a:rPr lang="en-US" sz="1600" noProof="0" dirty="0"/>
              <a:t> values;</a:t>
            </a:r>
          </a:p>
          <a:p>
            <a:pPr lvl="1"/>
            <a:r>
              <a:rPr lang="en-US" sz="1600" noProof="0" dirty="0"/>
              <a:t>Produce </a:t>
            </a:r>
            <a:r>
              <a:rPr lang="en-US" sz="1600" b="1" noProof="0" dirty="0"/>
              <a:t>output</a:t>
            </a:r>
            <a:r>
              <a:rPr lang="en-US" sz="1600" noProof="0" dirty="0"/>
              <a:t> values;</a:t>
            </a:r>
          </a:p>
          <a:p>
            <a:pPr lvl="1"/>
            <a:r>
              <a:rPr lang="en-US" sz="1600" noProof="0" dirty="0"/>
              <a:t>Are unambiguous and executable;</a:t>
            </a:r>
          </a:p>
          <a:p>
            <a:pPr lvl="1"/>
            <a:r>
              <a:rPr lang="en-US" sz="1600" noProof="0" dirty="0"/>
              <a:t>Terminates.</a:t>
            </a:r>
          </a:p>
          <a:p>
            <a:r>
              <a:rPr lang="en-US" sz="1800" noProof="0" dirty="0"/>
              <a:t>Operate on data structures.  </a:t>
            </a:r>
          </a:p>
          <a:p>
            <a:pPr marL="0" indent="0" algn="ctr">
              <a:buNone/>
            </a:pPr>
            <a:endParaRPr lang="en-US" sz="1800" noProof="0" dirty="0"/>
          </a:p>
          <a:p>
            <a:pPr marL="893763" indent="0">
              <a:buNone/>
            </a:pPr>
            <a:r>
              <a:rPr lang="en-US" noProof="0" dirty="0"/>
              <a:t>However, a given problem can have many different solutions, i.e. it can be implemented in many ways:</a:t>
            </a:r>
          </a:p>
          <a:p>
            <a:pPr marL="0" indent="0">
              <a:buNone/>
            </a:pPr>
            <a:r>
              <a:rPr lang="en-US" noProof="0" dirty="0"/>
              <a:t>	</a:t>
            </a:r>
          </a:p>
          <a:p>
            <a:pPr marL="0" indent="0">
              <a:buNone/>
            </a:pPr>
            <a:r>
              <a:rPr lang="en-US" noProof="0" dirty="0"/>
              <a:t>How to choose the </a:t>
            </a:r>
            <a:r>
              <a:rPr lang="en-US" noProof="0" dirty="0">
                <a:solidFill>
                  <a:srgbClr val="006650"/>
                </a:solidFill>
              </a:rPr>
              <a:t>most efficient </a:t>
            </a:r>
            <a:r>
              <a:rPr lang="en-US" noProof="0" dirty="0"/>
              <a:t>solution?</a:t>
            </a: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9CB033-3788-4F46-A5D6-51C8AD683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437112"/>
            <a:ext cx="497384" cy="4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AEC939-63C6-4A49-8E07-04F521C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Binary </a:t>
            </a:r>
            <a:r>
              <a:rPr lang="en-US" dirty="0"/>
              <a:t>Tree (Review)</a:t>
            </a:r>
            <a:endParaRPr lang="en-US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80105-3EB6-3646-9151-083E665B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saw that linear search of an array or a Python list is very slow, but that can be improved with a binary search (NB: only can be performed on a sorted sequence!)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Even with the improved search time, arrays and Python lists still have a disadvantage when it comes to the insertion and deletion of search keys. 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The </a:t>
            </a:r>
            <a:r>
              <a:rPr lang="en-US" b="1" noProof="0" dirty="0"/>
              <a:t>tree</a:t>
            </a:r>
            <a:r>
              <a:rPr lang="en-US" noProof="0" dirty="0"/>
              <a:t> structure can be instead used to organize dynamic data in a hierarchical fashion.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CB9623A-4F39-3043-A7A5-2C353B2FB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11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C9B6B-C027-A143-A714-9518D2D7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Binary Tree (Review)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AB5A99-F3CF-FF43-8AC7-B41F0506D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3284984"/>
            <a:ext cx="3036952" cy="25307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F7479-90C3-1347-85AA-81A9B03D7AE7}"/>
              </a:ext>
            </a:extLst>
          </p:cNvPr>
          <p:cNvSpPr txBox="1"/>
          <p:nvPr/>
        </p:nvSpPr>
        <p:spPr>
          <a:xfrm>
            <a:off x="330200" y="1484784"/>
            <a:ext cx="8418264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A 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binary tree T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is a tree data structure in which each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node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has at most two 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children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, referred to as the 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left child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 and the 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right child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.</a:t>
            </a:r>
          </a:p>
          <a:p>
            <a:pPr eaLnBrk="0" hangingPunct="0">
              <a:spcBef>
                <a:spcPct val="20000"/>
              </a:spcBef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nodes are organized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into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levels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, with the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root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node at level 0, its children at level 1, the children of level one at level 2, and so on.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For example: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2 is the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root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node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7 and 5 nodes are at level 1,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11,5 and 4 are nodes at level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4E3824-43B2-BD41-B1EC-A48BF5E63BC5}"/>
              </a:ext>
            </a:extLst>
          </p:cNvPr>
          <p:cNvSpPr txBox="1"/>
          <p:nvPr/>
        </p:nvSpPr>
        <p:spPr>
          <a:xfrm>
            <a:off x="6087009" y="29384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root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5572CD-5010-3841-862E-216DCE13F612}"/>
              </a:ext>
            </a:extLst>
          </p:cNvPr>
          <p:cNvSpPr txBox="1"/>
          <p:nvPr/>
        </p:nvSpPr>
        <p:spPr>
          <a:xfrm>
            <a:off x="5351783" y="34111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edge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B3FABB-75A5-974A-849C-4359C6DB4C09}"/>
              </a:ext>
            </a:extLst>
          </p:cNvPr>
          <p:cNvSpPr txBox="1"/>
          <p:nvPr/>
        </p:nvSpPr>
        <p:spPr>
          <a:xfrm>
            <a:off x="7346749" y="379664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2D6347-1329-9148-AE21-A470CDA4D775}"/>
              </a:ext>
            </a:extLst>
          </p:cNvPr>
          <p:cNvSpPr txBox="1"/>
          <p:nvPr/>
        </p:nvSpPr>
        <p:spPr>
          <a:xfrm>
            <a:off x="7346749" y="540747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node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3C0815E-05F7-F647-89D6-82806C63D7CF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9218372-DC52-F443-A9B1-AEE82F482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90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C9B6B-C027-A143-A714-9518D2D7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(Review)</a:t>
            </a:r>
            <a:endParaRPr lang="en-US" noProof="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AB5A99-F3CF-FF43-8AC7-B41F0506D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568" y="1076039"/>
            <a:ext cx="2773479" cy="2311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76E289B-B53D-134D-A8DF-E3AA9A1046A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0199" y="4581128"/>
                <a:ext cx="8452088" cy="1618693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Helvetica Neue Light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endParaRPr lang="en-US" kern="0"/>
              </a:p>
              <a:p>
                <a:pPr marL="0" indent="0">
                  <a:buNone/>
                </a:pPr>
                <a:r>
                  <a:rPr lang="en-US" kern="0"/>
                  <a:t>When used for searching, each node contains a </a:t>
                </a:r>
                <a:r>
                  <a:rPr lang="en-US" b="1" kern="0"/>
                  <a:t>search key </a:t>
                </a:r>
                <a:r>
                  <a:rPr lang="en-US" kern="0"/>
                  <a:t>as part of its data entry and the nodes are organized based on the relationship between the keys.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kern="0"/>
                  <a:t> Binary Search Tree (BST)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76E289B-B53D-134D-A8DF-E3AA9A10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199" y="4581128"/>
                <a:ext cx="8452088" cy="1618693"/>
              </a:xfrm>
              <a:prstGeom prst="rect">
                <a:avLst/>
              </a:prstGeom>
              <a:blipFill>
                <a:blip r:embed="rId3"/>
                <a:stretch>
                  <a:fillRect l="-600" r="-750"/>
                </a:stretch>
              </a:blipFill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F7479-90C3-1347-85AA-81A9B03D7AE7}"/>
              </a:ext>
            </a:extLst>
          </p:cNvPr>
          <p:cNvSpPr txBox="1"/>
          <p:nvPr/>
        </p:nvSpPr>
        <p:spPr>
          <a:xfrm>
            <a:off x="330199" y="1484784"/>
            <a:ext cx="5249913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>
                <a:latin typeface="+mn-lt"/>
                <a:ea typeface="ＭＳ Ｐゴシック" charset="-128"/>
                <a:cs typeface="Helvetica Neue Light"/>
              </a:rPr>
              <a:t>depth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of a node is its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distance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from the root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, with distance being the number of levels that separate the two. (it corresponds to the level it occupies)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>
                <a:latin typeface="+mn-lt"/>
                <a:ea typeface="ＭＳ Ｐゴシック" charset="-128"/>
                <a:cs typeface="Helvetica Neue Light"/>
              </a:rPr>
              <a:t>height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of a binary tree T is the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number of levels 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in the tree.</a:t>
            </a:r>
          </a:p>
          <a:p>
            <a:pPr eaLnBrk="0" hangingPunct="0">
              <a:spcBef>
                <a:spcPct val="20000"/>
              </a:spcBef>
            </a:pPr>
            <a:endParaRPr lang="en-US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>
                <a:latin typeface="+mn-lt"/>
                <a:ea typeface="ＭＳ Ｐゴシック" charset="-128"/>
                <a:cs typeface="Helvetica Neue Light"/>
              </a:rPr>
              <a:t>width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of a binary tree T is the number of nodes on the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level containing the most nodes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AD36-CFEC-D54E-8540-0ACCED5D2702}"/>
              </a:ext>
            </a:extLst>
          </p:cNvPr>
          <p:cNvSpPr txBox="1"/>
          <p:nvPr/>
        </p:nvSpPr>
        <p:spPr>
          <a:xfrm>
            <a:off x="6660232" y="3526285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Depth(6) = 2</a:t>
            </a:r>
          </a:p>
          <a:p>
            <a:r>
              <a:rPr lang="en-US" dirty="0"/>
              <a:t>Height(T) = 3</a:t>
            </a:r>
          </a:p>
          <a:p>
            <a:r>
              <a:rPr lang="en-US" dirty="0"/>
              <a:t>Width(T) = 3</a:t>
            </a:r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3EABFC-4AD6-1340-A3DE-9D901DB7D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0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F2EE6-037D-9946-A507-B1045F43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Tree Traversal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3E2992-2124-A646-BC47-356FAC2E0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noProof="0" dirty="0"/>
              <a:t>Traversal is one of the most common operations performed on collections of data</a:t>
            </a:r>
          </a:p>
          <a:p>
            <a:pPr lvl="1"/>
            <a:r>
              <a:rPr lang="en-US" sz="1600" noProof="0" dirty="0"/>
              <a:t>a traversal iterates through a collection, one item at a time, in order to access or visit each item.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Tree traversal in a binary tree implies that there is no single path from the root to every other node in the tree</a:t>
            </a:r>
          </a:p>
          <a:p>
            <a:pPr lvl="1"/>
            <a:r>
              <a:rPr lang="en-US" sz="1600" noProof="0" dirty="0"/>
              <a:t> if we simply follow the links, once we reach a leaf node, we cannot directly access any other node in the tree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Two approaches are possible:</a:t>
            </a:r>
          </a:p>
          <a:p>
            <a:pPr lvl="1"/>
            <a:r>
              <a:rPr lang="en-US" sz="1600" b="1" noProof="0" dirty="0"/>
              <a:t>Depth-first</a:t>
            </a:r>
            <a:r>
              <a:rPr lang="en-US" sz="1600" noProof="0" dirty="0"/>
              <a:t> search</a:t>
            </a:r>
          </a:p>
          <a:p>
            <a:pPr lvl="1"/>
            <a:r>
              <a:rPr lang="en-US" sz="1600" b="1" noProof="0" dirty="0"/>
              <a:t>Breadth-first </a:t>
            </a:r>
            <a:r>
              <a:rPr lang="en-US" sz="1600" noProof="0" dirty="0"/>
              <a:t>search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Given a binary tree of size n, a complete traversal can be done in </a:t>
            </a:r>
            <a:r>
              <a:rPr lang="en-US" sz="1800" b="1" i="1" noProof="0" dirty="0"/>
              <a:t>O</a:t>
            </a:r>
            <a:r>
              <a:rPr lang="en-US" sz="1800" b="1" noProof="0" dirty="0"/>
              <a:t>(n)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9825856-1270-F542-BD20-7BF1B3DCB8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8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38B59-F9F7-EC45-9D52-65A52031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  <a:endParaRPr lang="en-US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2D9C0A-DF1C-BC4E-AC65-E9D45931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2232248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Depth-first search (DFS):  the search tree is deepened as much as possible on each child before going to the next sibling.</a:t>
            </a:r>
          </a:p>
          <a:p>
            <a:pPr lvl="1"/>
            <a:r>
              <a:rPr lang="en-US" sz="1600" b="1" noProof="0" dirty="0"/>
              <a:t>Pre-orde</a:t>
            </a:r>
            <a:r>
              <a:rPr lang="en-US" sz="1600" noProof="0" dirty="0"/>
              <a:t>r (NLR)</a:t>
            </a:r>
          </a:p>
          <a:p>
            <a:pPr lvl="1"/>
            <a:r>
              <a:rPr lang="en-US" sz="1600" b="1" noProof="0" dirty="0"/>
              <a:t>In-order</a:t>
            </a:r>
            <a:r>
              <a:rPr lang="en-US" sz="1600" noProof="0" dirty="0"/>
              <a:t> (LNR)</a:t>
            </a:r>
          </a:p>
          <a:p>
            <a:pPr lvl="1"/>
            <a:r>
              <a:rPr lang="en-US" sz="1600" b="1" noProof="0" dirty="0"/>
              <a:t>Post-order</a:t>
            </a:r>
            <a:r>
              <a:rPr lang="en-US" sz="1600" noProof="0" dirty="0"/>
              <a:t> (LRN)</a:t>
            </a:r>
          </a:p>
          <a:p>
            <a:pPr marL="0" indent="0">
              <a:buNone/>
            </a:pPr>
            <a:r>
              <a:rPr lang="en-US" sz="1800" noProof="0" dirty="0"/>
              <a:t>Breadth-first search (BFS): visit every node on a level before going to a lower level.</a:t>
            </a:r>
          </a:p>
          <a:p>
            <a:endParaRPr lang="en-US" sz="1800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F3A46F-918A-2D42-9560-41DCE4B5E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95437C-24BC-184F-B684-8BC604302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926" y="3245174"/>
            <a:ext cx="7077743" cy="29485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398B91-F3D8-FE42-B481-68103289DDB9}"/>
              </a:ext>
            </a:extLst>
          </p:cNvPr>
          <p:cNvSpPr txBox="1"/>
          <p:nvPr/>
        </p:nvSpPr>
        <p:spPr>
          <a:xfrm>
            <a:off x="539552" y="4090144"/>
            <a:ext cx="229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Breadth</a:t>
            </a:r>
            <a:r>
              <a:rPr lang="it-IT" b="1" dirty="0"/>
              <a:t>-first </a:t>
            </a:r>
            <a:r>
              <a:rPr lang="it-IT" b="1" dirty="0" err="1"/>
              <a:t>search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DEA2F8-ABF9-C146-B2B0-1CBE22776927}"/>
              </a:ext>
            </a:extLst>
          </p:cNvPr>
          <p:cNvSpPr txBox="1"/>
          <p:nvPr/>
        </p:nvSpPr>
        <p:spPr>
          <a:xfrm>
            <a:off x="4355976" y="4086112"/>
            <a:ext cx="212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Depth-first </a:t>
            </a:r>
            <a:r>
              <a:rPr lang="it-IT" b="1" dirty="0" err="1"/>
              <a:t>search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1579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pre-order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Pre-order traversal (NLR)</a:t>
            </a:r>
          </a:p>
          <a:p>
            <a:pPr lvl="1"/>
            <a:r>
              <a:rPr lang="en-US" sz="1600" noProof="0" dirty="0"/>
              <a:t>Visit the root node (N)</a:t>
            </a:r>
          </a:p>
          <a:p>
            <a:pPr lvl="1"/>
            <a:r>
              <a:rPr lang="en-US" sz="1600" noProof="0" dirty="0"/>
              <a:t>Traverse the nodes in its left subtree (L)</a:t>
            </a:r>
          </a:p>
          <a:p>
            <a:pPr lvl="1"/>
            <a:r>
              <a:rPr lang="en-US" sz="1600" noProof="0" dirty="0"/>
              <a:t>Then, traverse the nodes in its right subtree (R)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Since each node is the root of its own subtree, we repeat the same process on each node =&gt; </a:t>
            </a:r>
            <a:r>
              <a:rPr lang="en-US" sz="1800" b="1" noProof="0" dirty="0"/>
              <a:t>recursive</a:t>
            </a:r>
            <a:r>
              <a:rPr lang="en-US" sz="1800" noProof="0" dirty="0"/>
              <a:t> algorithm</a:t>
            </a:r>
          </a:p>
          <a:p>
            <a:endParaRPr lang="en-US" sz="1800" noProof="0" dirty="0"/>
          </a:p>
          <a:p>
            <a:endParaRPr lang="en-US" sz="18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FA55B5-2125-EF4D-A4BD-55BBAE2D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16" y="3715406"/>
            <a:ext cx="4642083" cy="2088232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B84E3FA-2384-3D41-9639-A6ABEDB7B53A}"/>
              </a:ext>
            </a:extLst>
          </p:cNvPr>
          <p:cNvGrpSpPr/>
          <p:nvPr/>
        </p:nvGrpSpPr>
        <p:grpSpPr>
          <a:xfrm>
            <a:off x="5241347" y="3455945"/>
            <a:ext cx="3334148" cy="2696716"/>
            <a:chOff x="5559226" y="3356992"/>
            <a:chExt cx="3334148" cy="2696716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06A6FE6-4125-024C-8DD5-C8C1FB39F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9226" y="3501008"/>
              <a:ext cx="3187700" cy="2552700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A73865-4599-9443-87F6-A32A194C1021}"/>
                </a:ext>
              </a:extLst>
            </p:cNvPr>
            <p:cNvSpPr/>
            <p:nvPr/>
          </p:nvSpPr>
          <p:spPr>
            <a:xfrm>
              <a:off x="8172400" y="3356992"/>
              <a:ext cx="720974" cy="1298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4E5BCA-32DD-8A40-A7DF-7B583F4F7108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1FC545D-CC13-C049-8B1C-02BC46E4D4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pre-order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8525750-3EDC-AC4E-849B-23DE58D9B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24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in-order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In-order traversal (NLR)</a:t>
            </a:r>
          </a:p>
          <a:p>
            <a:pPr lvl="1"/>
            <a:r>
              <a:rPr lang="en-US" sz="1600" noProof="0" dirty="0"/>
              <a:t>We first traverse the left subtree (L)</a:t>
            </a:r>
          </a:p>
          <a:p>
            <a:pPr lvl="1"/>
            <a:r>
              <a:rPr lang="en-US" sz="1600" noProof="0" dirty="0"/>
              <a:t>Then, traverse the node (N)</a:t>
            </a:r>
          </a:p>
          <a:p>
            <a:pPr lvl="1"/>
            <a:r>
              <a:rPr lang="en-US" sz="1600" noProof="0" dirty="0"/>
              <a:t>Finally, traverse the nodes in its right subtree (R)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The recursive function is almost identical to that of the pre-order</a:t>
            </a:r>
          </a:p>
          <a:p>
            <a:endParaRPr lang="en-US" sz="1800" noProof="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68FB2362-73A5-F444-9231-BE0194B8843A}"/>
              </a:ext>
            </a:extLst>
          </p:cNvPr>
          <p:cNvGrpSpPr/>
          <p:nvPr/>
        </p:nvGrpSpPr>
        <p:grpSpPr>
          <a:xfrm>
            <a:off x="2267744" y="3226683"/>
            <a:ext cx="4608512" cy="2692400"/>
            <a:chOff x="2411760" y="3327401"/>
            <a:chExt cx="4608512" cy="26924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5BDB9457-0069-BC4B-B15F-F58BE2FC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3327401"/>
              <a:ext cx="4064000" cy="2692400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C826E65-A475-9A43-8291-3EDF8926CB86}"/>
                </a:ext>
              </a:extLst>
            </p:cNvPr>
            <p:cNvSpPr/>
            <p:nvPr/>
          </p:nvSpPr>
          <p:spPr>
            <a:xfrm>
              <a:off x="5940152" y="3327401"/>
              <a:ext cx="1080120" cy="1037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0416AF8B-129D-AF42-8C69-9E5E3034FD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9F47F960-5722-AF42-A259-707E79E0C68E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046602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in-order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700808"/>
            <a:ext cx="8489950" cy="431899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50BF6A3-C934-1D40-9D6B-BEE3B8FC1E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64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post-order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Post-order traversal (LRN)</a:t>
            </a:r>
          </a:p>
          <a:p>
            <a:pPr lvl="1"/>
            <a:r>
              <a:rPr lang="en-US" noProof="0" dirty="0"/>
              <a:t>Traverse the left subtree (L)</a:t>
            </a:r>
          </a:p>
          <a:p>
            <a:pPr lvl="1"/>
            <a:r>
              <a:rPr lang="en-US" noProof="0" dirty="0"/>
              <a:t>Traverse the right subtree (R)</a:t>
            </a:r>
          </a:p>
          <a:p>
            <a:pPr lvl="1"/>
            <a:r>
              <a:rPr lang="en-US" noProof="0" dirty="0"/>
              <a:t>Then, visit the node 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51051576-1558-184F-978B-51B715061C22}"/>
              </a:ext>
            </a:extLst>
          </p:cNvPr>
          <p:cNvGrpSpPr/>
          <p:nvPr/>
        </p:nvGrpSpPr>
        <p:grpSpPr>
          <a:xfrm>
            <a:off x="2524125" y="2852936"/>
            <a:ext cx="4280123" cy="2540000"/>
            <a:chOff x="2524125" y="2852936"/>
            <a:chExt cx="4280123" cy="25400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A18CD03A-961E-B040-A519-E745CE12F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125" y="2852936"/>
              <a:ext cx="4102100" cy="2540000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69FAE332-1502-BE45-B336-69DF1060B9E7}"/>
                </a:ext>
              </a:extLst>
            </p:cNvPr>
            <p:cNvSpPr/>
            <p:nvPr/>
          </p:nvSpPr>
          <p:spPr>
            <a:xfrm>
              <a:off x="6156176" y="2861117"/>
              <a:ext cx="648072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ED92066-AEF8-0249-9830-39489458D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DB0F6035-920F-D14F-8CFB-0C68087DF4E4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64527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One approach is to measure the execution time: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We can implement the solution by writing a computer program,</a:t>
            </a:r>
          </a:p>
          <a:p>
            <a:endParaRPr lang="en-US" noProof="0" dirty="0"/>
          </a:p>
          <a:p>
            <a:r>
              <a:rPr lang="en-US" noProof="0" dirty="0"/>
              <a:t>Execute the program;</a:t>
            </a:r>
          </a:p>
          <a:p>
            <a:endParaRPr lang="en-US" noProof="0" dirty="0"/>
          </a:p>
          <a:p>
            <a:r>
              <a:rPr lang="en-US" noProof="0" dirty="0"/>
              <a:t>Time it.</a:t>
            </a:r>
          </a:p>
          <a:p>
            <a:pPr marL="0" indent="0">
              <a:buNone/>
            </a:pPr>
            <a:endParaRPr lang="en-US" sz="1800" b="1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76E330-84CD-594B-B11A-7CAF1C8E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346152"/>
            <a:ext cx="2171080" cy="217108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3E89D79-9692-0E44-B30C-0F9850F2E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269" y="3714322"/>
            <a:ext cx="1434740" cy="14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6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post-order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69F2540-0BEA-8240-A5A1-16AE44A36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5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2E8C0-4522-3646-8891-0D8A29397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Measuring the execution time of an algorithm</a:t>
            </a:r>
          </a:p>
          <a:p>
            <a:pPr marL="7938" lvl="4" indent="0">
              <a:buNone/>
            </a:pPr>
            <a:endParaRPr lang="en-US" noProof="0" dirty="0">
              <a:cs typeface="Consolas" panose="020B0609020204030204" pitchFamily="49" charset="0"/>
            </a:endParaRPr>
          </a:p>
          <a:p>
            <a:pPr marL="7938" lvl="4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(numbers):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numbers: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res = res + number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numbers = 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start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my_sum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(numbers)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end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(end - start)</a:t>
            </a:r>
            <a:endParaRPr lang="en-US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354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noProof="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US" noProof="0" dirty="0">
                <a:solidFill>
                  <a:srgbClr val="000000"/>
                </a:solidFill>
              </a:rPr>
              <a:t>Timing a program is </a:t>
            </a:r>
            <a:r>
              <a:rPr lang="en-US" b="1" noProof="0" dirty="0">
                <a:solidFill>
                  <a:srgbClr val="000000"/>
                </a:solidFill>
              </a:rPr>
              <a:t>inconsistent</a:t>
            </a:r>
            <a:r>
              <a:rPr lang="en-US" noProof="0" dirty="0">
                <a:solidFill>
                  <a:srgbClr val="000000"/>
                </a:solidFill>
              </a:rPr>
              <a:t>:</a:t>
            </a:r>
          </a:p>
          <a:p>
            <a:r>
              <a:rPr lang="en-US" noProof="0" dirty="0"/>
              <a:t>the amount of data that must be processed directly affects the execution time;</a:t>
            </a:r>
          </a:p>
          <a:p>
            <a:r>
              <a:rPr lang="en-US" noProof="0" dirty="0"/>
              <a:t>the execution time vary depending on the type of hardware used:</a:t>
            </a:r>
          </a:p>
          <a:p>
            <a:pPr lvl="1"/>
            <a:r>
              <a:rPr lang="en-US" noProof="0" dirty="0"/>
              <a:t>it varies between computers,</a:t>
            </a:r>
          </a:p>
          <a:p>
            <a:pPr lvl="1"/>
            <a:r>
              <a:rPr lang="en-US" noProof="0" dirty="0"/>
              <a:t>it varies between implementations;</a:t>
            </a:r>
          </a:p>
          <a:p>
            <a:r>
              <a:rPr lang="en-US" noProof="0" dirty="0"/>
              <a:t>the programming language and the compiler used influence the execution time.</a:t>
            </a:r>
          </a:p>
          <a:p>
            <a:pPr marL="0" indent="0">
              <a:buNone/>
            </a:pPr>
            <a:endParaRPr lang="en-US" noProof="0" dirty="0">
              <a:solidFill>
                <a:srgbClr val="000000"/>
              </a:solidFill>
            </a:endParaRPr>
          </a:p>
          <a:p>
            <a:pPr>
              <a:buFont typeface=".HiraKakuInterface-W3"/>
              <a:buChar char="⇒"/>
            </a:pPr>
            <a:r>
              <a:rPr lang="en-US" noProof="0" dirty="0"/>
              <a:t>We need a </a:t>
            </a:r>
            <a:r>
              <a:rPr lang="en-US" b="1" noProof="0" dirty="0"/>
              <a:t>robust</a:t>
            </a:r>
            <a:r>
              <a:rPr lang="en-US" noProof="0" dirty="0"/>
              <a:t> method to analyze an algorithm’s efficiency independent of the implementation details.</a:t>
            </a:r>
          </a:p>
          <a:p>
            <a:pPr marL="0" indent="0">
              <a:buNone/>
            </a:pPr>
            <a:endParaRPr lang="en-US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9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Complexity Analysis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The most valuable option is to perform a complexity analysis, which is an estimate of the resources required by the algorithm for its execution:</a:t>
            </a:r>
          </a:p>
          <a:p>
            <a:r>
              <a:rPr lang="en-US" b="1" noProof="0" dirty="0"/>
              <a:t>Independently</a:t>
            </a:r>
            <a:r>
              <a:rPr lang="en-US" noProof="0" dirty="0"/>
              <a:t> from the </a:t>
            </a:r>
            <a:r>
              <a:rPr lang="en-US" b="1" noProof="0" dirty="0"/>
              <a:t>hardware</a:t>
            </a:r>
            <a:r>
              <a:rPr lang="en-US" noProof="0" dirty="0"/>
              <a:t>;</a:t>
            </a:r>
          </a:p>
          <a:p>
            <a:r>
              <a:rPr lang="en-US" b="1" noProof="0" dirty="0"/>
              <a:t>Dependent</a:t>
            </a:r>
            <a:r>
              <a:rPr lang="en-US" noProof="0" dirty="0"/>
              <a:t> only on the size of input </a:t>
            </a:r>
            <a:r>
              <a:rPr lang="en-US" b="1" noProof="0" dirty="0"/>
              <a:t>n.</a:t>
            </a:r>
          </a:p>
          <a:p>
            <a:pPr marL="457200" lvl="1" indent="0">
              <a:buNone/>
            </a:pPr>
            <a:endParaRPr lang="en-US" noProof="0" dirty="0"/>
          </a:p>
          <a:p>
            <a:pPr>
              <a:buFont typeface=".HiraKakuInterface-W3"/>
              <a:buChar char="⇒"/>
            </a:pPr>
            <a:r>
              <a:rPr lang="en-US" noProof="0" dirty="0"/>
              <a:t>Output: execution time T(n) 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rely on the </a:t>
            </a:r>
            <a:r>
              <a:rPr lang="en-US" b="1" noProof="0" dirty="0"/>
              <a:t>Big-O notation </a:t>
            </a:r>
            <a:r>
              <a:rPr lang="en-US" noProof="0" dirty="0"/>
              <a:t>which</a:t>
            </a:r>
            <a:r>
              <a:rPr lang="en-US" b="1" noProof="0" dirty="0"/>
              <a:t> </a:t>
            </a:r>
            <a:r>
              <a:rPr lang="en-US" noProof="0" dirty="0"/>
              <a:t>describes </a:t>
            </a:r>
            <a:r>
              <a:rPr lang="en-US" i="1" noProof="0" dirty="0"/>
              <a:t>how quickly runtime will grow relative to the input, as the input get arbitrarily large</a:t>
            </a:r>
            <a:r>
              <a:rPr lang="en-US" noProof="0" dirty="0"/>
              <a:t>.</a:t>
            </a:r>
          </a:p>
          <a:p>
            <a:r>
              <a:rPr lang="en-US" noProof="0" dirty="0"/>
              <a:t>Big-O notation measures an upper bound on the asymptotic growth;</a:t>
            </a:r>
          </a:p>
          <a:p>
            <a:r>
              <a:rPr lang="en-US" noProof="0" dirty="0"/>
              <a:t>Describes the worst case;</a:t>
            </a:r>
          </a:p>
          <a:p>
            <a:r>
              <a:rPr lang="en-US" noProof="0" dirty="0"/>
              <a:t>Excludes coefficients and lower order terms.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24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7094-FAA0-0E4B-938D-E4158E58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Asymptotic analysis of worst case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69B8B5-475F-9041-835C-FE80EBCC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Objective:</a:t>
            </a:r>
          </a:p>
          <a:p>
            <a:r>
              <a:rPr lang="en-US" noProof="0" dirty="0"/>
              <a:t>Estimate of an upper limit of T(n), which represents the </a:t>
            </a:r>
            <a:r>
              <a:rPr lang="en-US" b="1" noProof="0" dirty="0"/>
              <a:t>approximate number of steps </a:t>
            </a:r>
            <a:r>
              <a:rPr lang="en-US" noProof="0" dirty="0"/>
              <a:t>required by an algorithm for an input of size n.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Asymptotic, n → ∞ :</a:t>
            </a:r>
          </a:p>
          <a:p>
            <a:r>
              <a:rPr lang="en-US" noProof="0" dirty="0"/>
              <a:t>For </a:t>
            </a:r>
            <a:r>
              <a:rPr lang="en-US" b="1" noProof="0" dirty="0"/>
              <a:t>n small</a:t>
            </a:r>
            <a:r>
              <a:rPr lang="en-US" noProof="0" dirty="0"/>
              <a:t>, the complexity is </a:t>
            </a:r>
            <a:r>
              <a:rPr lang="en-US" b="1" noProof="0" dirty="0"/>
              <a:t>irrelevant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Worst case:</a:t>
            </a:r>
          </a:p>
          <a:p>
            <a:r>
              <a:rPr lang="en-US" noProof="0" dirty="0"/>
              <a:t>The worst case occurs often;</a:t>
            </a:r>
          </a:p>
          <a:p>
            <a:r>
              <a:rPr lang="en-US" noProof="0" dirty="0"/>
              <a:t>It is the </a:t>
            </a:r>
            <a:r>
              <a:rPr lang="en-US" b="1" noProof="0" dirty="0"/>
              <a:t>bottleneck</a:t>
            </a:r>
            <a:r>
              <a:rPr lang="en-US" noProof="0" dirty="0"/>
              <a:t> when a program runs.</a:t>
            </a:r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A30A7B1-2EBE-8444-B105-F68C031258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92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44988</TotalTime>
  <Words>2353</Words>
  <Application>Microsoft Macintosh PowerPoint</Application>
  <PresentationFormat>Presentazione su schermo (4:3)</PresentationFormat>
  <Paragraphs>432</Paragraphs>
  <Slides>50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61" baseType="lpstr">
      <vt:lpstr>ＭＳ Ｐゴシック</vt:lpstr>
      <vt:lpstr>.HiraKakuInterface-W3</vt:lpstr>
      <vt:lpstr>Arial</vt:lpstr>
      <vt:lpstr>Calibri</vt:lpstr>
      <vt:lpstr>Cambria Math</vt:lpstr>
      <vt:lpstr>Consolas</vt:lpstr>
      <vt:lpstr>DejaVu Sans</vt:lpstr>
      <vt:lpstr>Helvetica Neue</vt:lpstr>
      <vt:lpstr>Helvetica Neue Light</vt:lpstr>
      <vt:lpstr>Times New Roman</vt:lpstr>
      <vt:lpstr>1_Custom Design</vt:lpstr>
      <vt:lpstr>Presentazione standard di PowerPoint</vt:lpstr>
      <vt:lpstr>Outline</vt:lpstr>
      <vt:lpstr>Algorithms and complexity Analysis</vt:lpstr>
      <vt:lpstr>Algorithm (Recap)</vt:lpstr>
      <vt:lpstr>Timing a program</vt:lpstr>
      <vt:lpstr>Timing a program</vt:lpstr>
      <vt:lpstr>Timing a program</vt:lpstr>
      <vt:lpstr>Complexity Analysis</vt:lpstr>
      <vt:lpstr>Asymptotic analysis of worst case</vt:lpstr>
      <vt:lpstr>Algorithms CLASSIFICATION</vt:lpstr>
      <vt:lpstr>Algorithms Classification</vt:lpstr>
      <vt:lpstr>Constructing T(n)</vt:lpstr>
      <vt:lpstr>Constructing T(n)</vt:lpstr>
      <vt:lpstr>Constructing T(n)</vt:lpstr>
      <vt:lpstr>Constructing T(n)</vt:lpstr>
      <vt:lpstr>Constructing T(n)</vt:lpstr>
      <vt:lpstr>Importance of the complexity analysis</vt:lpstr>
      <vt:lpstr>SEARCHING ALGORITHMS</vt:lpstr>
      <vt:lpstr>Searching</vt:lpstr>
      <vt:lpstr>The Linear Search (Sequential Search)</vt:lpstr>
      <vt:lpstr>The Linear Search</vt:lpstr>
      <vt:lpstr>The Linear Search: unsorted sequence</vt:lpstr>
      <vt:lpstr>The Linear Search: sorted sequence</vt:lpstr>
      <vt:lpstr>The Linear Search: sorted sequence</vt:lpstr>
      <vt:lpstr>The Linear Search: look for the minimum</vt:lpstr>
      <vt:lpstr>The Linear Search: look for the minimum</vt:lpstr>
      <vt:lpstr>The Linear Search: look for the maximum</vt:lpstr>
      <vt:lpstr>The Binary Search</vt:lpstr>
      <vt:lpstr>The Binary Search</vt:lpstr>
      <vt:lpstr>The Binary Search</vt:lpstr>
      <vt:lpstr>The Binary Search</vt:lpstr>
      <vt:lpstr>The Binary Search: complexity analysis</vt:lpstr>
      <vt:lpstr>SORTING Algorithms</vt:lpstr>
      <vt:lpstr>Sorting</vt:lpstr>
      <vt:lpstr>Bubble Sort</vt:lpstr>
      <vt:lpstr>Bubble Sort</vt:lpstr>
      <vt:lpstr>Bubble Sort</vt:lpstr>
      <vt:lpstr>Bubble Sort: complexity analysis</vt:lpstr>
      <vt:lpstr>Binary trees</vt:lpstr>
      <vt:lpstr>Binary Tree (Review)</vt:lpstr>
      <vt:lpstr>Binary Tree (Review)</vt:lpstr>
      <vt:lpstr>Binary Tree (Review)</vt:lpstr>
      <vt:lpstr>Tree Traversal</vt:lpstr>
      <vt:lpstr>Tree Traversal</vt:lpstr>
      <vt:lpstr>Depth-First Search: pre-order</vt:lpstr>
      <vt:lpstr>Depth-First Search: pre-order</vt:lpstr>
      <vt:lpstr>Depth-First Search: in-order</vt:lpstr>
      <vt:lpstr>Depth-First Search: in-order</vt:lpstr>
      <vt:lpstr>Depth-First Search: post-order</vt:lpstr>
      <vt:lpstr>Depth-First Search: post-order</vt:lpstr>
    </vt:vector>
  </TitlesOfParts>
  <Company>UCL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Flavia Salutari</cp:lastModifiedBy>
  <cp:revision>623</cp:revision>
  <cp:lastPrinted>2012-07-12T12:58:07Z</cp:lastPrinted>
  <dcterms:created xsi:type="dcterms:W3CDTF">2012-10-26T04:04:39Z</dcterms:created>
  <dcterms:modified xsi:type="dcterms:W3CDTF">2020-11-23T17:29:05Z</dcterms:modified>
</cp:coreProperties>
</file>